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iriam Libre"/>
      <p:regular r:id="rId23"/>
      <p:bold r:id="rId24"/>
    </p:embeddedFont>
    <p:embeddedFont>
      <p:font typeface="EB Garamond"/>
      <p:regular r:id="rId25"/>
      <p:bold r:id="rId26"/>
      <p:italic r:id="rId27"/>
      <p:boldItalic r:id="rId28"/>
    </p:embeddedFont>
    <p:embeddedFont>
      <p:font typeface="Merriweathe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iriamLibre-bold.fntdata"/><Relationship Id="rId23" Type="http://schemas.openxmlformats.org/officeDocument/2006/relationships/font" Target="fonts/MiriamLibr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BGaramond-bold.fntdata"/><Relationship Id="rId25" Type="http://schemas.openxmlformats.org/officeDocument/2006/relationships/font" Target="fonts/EBGaramond-regular.fntdata"/><Relationship Id="rId28" Type="http://schemas.openxmlformats.org/officeDocument/2006/relationships/font" Target="fonts/EBGaramond-boldItalic.fntdata"/><Relationship Id="rId27" Type="http://schemas.openxmlformats.org/officeDocument/2006/relationships/font" Target="fonts/EBGaramon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italic.fntdata"/><Relationship Id="rId3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175c559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175c559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answer to CS Newb questions?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175c5591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175c5591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뒤에 단계에서의 질문을 다룰 거임.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Supported by (4,5) &amp; 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175c5591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175c5591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Problem statement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CS101 학생이 스스로 프로그래밍을 공부할 때, 질문을 잘 못해서 답변을 찾기 어려우므로 난관을 겪는다.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현재의 구글 검색 엔진이나 스택오버플로우는 질문을 잘 정의하지 못하는 cs101 학생이 묻는 질문을 제대로 답변해주지 못한다.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0fa0c13b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0fa0c13b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175c5591d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175c5591d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175c5591d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175c5591d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근데 질문이 다음과 같이 두 종류로 나뉨.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Goal: Teach programing skills(</a:t>
            </a:r>
            <a:r>
              <a:rPr lang="en" sz="1000">
                <a:solidFill>
                  <a:schemeClr val="dk2"/>
                </a:solidFill>
              </a:rPr>
              <a:t>Language-specific rules, Language fluency, Syntactic debugging</a:t>
            </a:r>
            <a:r>
              <a:rPr lang="en">
                <a:solidFill>
                  <a:schemeClr val="dk1"/>
                </a:solidFill>
              </a:rPr>
              <a:t>) and computational thinking (</a:t>
            </a:r>
            <a:r>
              <a:rPr lang="en" sz="1000">
                <a:solidFill>
                  <a:schemeClr val="dk2"/>
                </a:solidFill>
              </a:rPr>
              <a:t>Decomposition, Abstraction,Semantic debugging)</a:t>
            </a:r>
            <a:endParaRPr sz="1000"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[Diagram] Question → Abstraction(Pseudocode)</a:t>
            </a:r>
            <a:r>
              <a:rPr lang="en">
                <a:solidFill>
                  <a:srgbClr val="FF0000"/>
                </a:solidFill>
              </a:rPr>
              <a:t> → </a:t>
            </a:r>
            <a:r>
              <a:rPr lang="en">
                <a:solidFill>
                  <a:schemeClr val="dk1"/>
                </a:solidFill>
              </a:rPr>
              <a:t>Program</a:t>
            </a:r>
            <a:endParaRPr>
              <a:solidFill>
                <a:schemeClr val="dk1"/>
              </a:solidFill>
            </a:endParaRPr>
          </a:p>
          <a:p>
            <a: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Syntactic debugging</a:t>
            </a:r>
            <a:endParaRPr>
              <a:solidFill>
                <a:schemeClr val="dk1"/>
              </a:solidFill>
            </a:endParaRPr>
          </a:p>
          <a:p>
            <a: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Low-level semantic error</a:t>
            </a:r>
            <a:endParaRPr>
              <a:solidFill>
                <a:schemeClr val="dk1"/>
              </a:solidFill>
            </a:endParaRPr>
          </a:p>
          <a:p>
            <a: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function 묻기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0efff5ee2_3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0efff5ee2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그 질문을 분석해 보았더니, 학생들이 자기가 알고싶은 것에 대한 질문을 제대로 만들지 못함.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Contextual하게 질문함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[Scattered] 학생들이 묻는 질문들 (hubo, image color, python built-in)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Hubo가 beeper 위에 있는지 어떻게 확인해요?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How to print * 30 times?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I wanna go home을 단어 단위로 쪼개서 list에 넣고 싶어요.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[1,2,3,4] → [2,4,6,8]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얘네 질문 xx같아. Students don’t know how to ask (overlay)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175c559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175c559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그 질문을 분석해 보았더니, 학생들이 자기가 알고싶은 것에 대한 질문을 제대로 만들지 못함.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Contextual하게 질문함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[Scattered] 학생들이 묻는 질문들 (hubo, image color, python built-in)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Hubo가 beeper 위에 있는지 어떻게 확인해요?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How to print * 30 times?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I wanna go home을 단어 단위로 쪼개서 list에 넣고 싶어요.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[1,2,3,4] → [2,4,6,8]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얘네 질문 xx같아. Students don’t know how to ask (overlay)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175c5591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175c5591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또, 뒤에 거 질문이 많았음.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175c5591d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175c5591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CS101의 랩 세션에서는 학생들이 질문이 많음.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[사진] time lapse로 끊임없이 고통받는 조교들의 모습 + 학생들이 많은 질문을 함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0efff5ee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0efff5ee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그 질문을 분석해 보았더니, 학생들이 자기가 알고싶은 것에 대한 질문을 제대로 만들지 못함.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Contextual하게 질문함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[Scattered] 학생들이 묻는 질문들 (hubo, image color, python built-in)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Hubo가 beeper 위에 있는지 어떻게 확인해요?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How to print * 30 times?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I wanna go home을 단어 단위로 쪼개서 list에 넣고 싶어요.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[1,2,3,4] → [2,4,6,8]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얘네 질문 xx같아. Students don’t know how to ask (overlay)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0efff5ee2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0efff5ee2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그 질문을 분석해 보았더니, 학생들이 자기가 알고싶은 것에 대한 질문을 제대로 만들지 못함.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Contextual하게 질문함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[Scattered] 학생들이 묻는 질문들 (hubo, image color, python built-in)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Hubo가 beeper 위에 있는지 어떻게 확인해요?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How to print * 30 times?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I wanna go home을 단어 단위로 쪼개서 list에 넣고 싶어요.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[1,2,3,4] → [2,4,6,8]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얘네 질문 xx같아. Students don’t know how to ask (overlay)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0efff5ee2_3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0efff5ee2_3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그 질문을 분석해 보았더니, 학생들이 자기가 알고싶은 것에 대한 질문을 제대로 만들지 못함.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Contextual하게 질문함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[Scattered] 학생들이 묻는 질문들 (hubo, image color, python built-in)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Hubo가 beeper 위에 있는지 어떻게 확인해요?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How to print * 30 times?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I wanna go home을 단어 단위로 쪼개서 list에 넣고 싶어요.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[1,2,3,4] → [2,4,6,8]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얘네 질문 xx같아. Students don’t know how to ask (overlay)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175c5591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175c5591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근데 질문이 다음과 같이 두 종류로 나뉨.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Goal: Teach programing skills(</a:t>
            </a:r>
            <a:r>
              <a:rPr lang="en" sz="1000">
                <a:solidFill>
                  <a:schemeClr val="dk2"/>
                </a:solidFill>
              </a:rPr>
              <a:t>Language-specific rules, Language fluency, Syntactic debugging</a:t>
            </a:r>
            <a:r>
              <a:rPr lang="en">
                <a:solidFill>
                  <a:schemeClr val="dk1"/>
                </a:solidFill>
              </a:rPr>
              <a:t>) and computational thinking (</a:t>
            </a:r>
            <a:r>
              <a:rPr lang="en" sz="1000">
                <a:solidFill>
                  <a:schemeClr val="dk2"/>
                </a:solidFill>
              </a:rPr>
              <a:t>Decomposition, Abstraction,Semantic debugging)</a:t>
            </a:r>
            <a:endParaRPr sz="1000"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[Diagram] Question → Abstraction(Pseudocode)</a:t>
            </a:r>
            <a:r>
              <a:rPr lang="en">
                <a:solidFill>
                  <a:srgbClr val="FF0000"/>
                </a:solidFill>
              </a:rPr>
              <a:t> → </a:t>
            </a:r>
            <a:r>
              <a:rPr lang="en">
                <a:solidFill>
                  <a:schemeClr val="dk1"/>
                </a:solidFill>
              </a:rPr>
              <a:t>Program</a:t>
            </a:r>
            <a:endParaRPr>
              <a:solidFill>
                <a:schemeClr val="dk1"/>
              </a:solidFill>
            </a:endParaRPr>
          </a:p>
          <a:p>
            <a: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Syntactic debugging</a:t>
            </a:r>
            <a:endParaRPr>
              <a:solidFill>
                <a:schemeClr val="dk1"/>
              </a:solidFill>
            </a:endParaRPr>
          </a:p>
          <a:p>
            <a: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Low-level semantic error</a:t>
            </a:r>
            <a:endParaRPr>
              <a:solidFill>
                <a:schemeClr val="dk1"/>
              </a:solidFill>
            </a:endParaRPr>
          </a:p>
          <a:p>
            <a: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function 묻기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175c5591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175c5591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앞의 과정을 도와주는 시스템이나 교육 방침은 많이 나와있다.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휴보, cs101 커리큘럼 디자인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0efff5ee2_3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0efff5ee2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그런데 뒤의 문제를 해결할 때 학생들은 이거이거 써서 해결함. -&gt; 겁나 부족하다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구글링 → 스택오버플로우, 파이썬 독스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구글링 결과 보여주기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0efff5ee2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0efff5ee2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그런데 뒤의 문제를 해결할 때 학생들은 이거이거 써서 해결함. -&gt; 겁나 부족하다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구글링 → 스택오버플로우, 파이썬 독스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구글링 결과 보여주기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Automated Instructor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for CS Newbs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15125"/>
            <a:ext cx="8520600" cy="9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utoma</a:t>
            </a:r>
            <a:r>
              <a:rPr b="1" lang="en" sz="2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TA</a:t>
            </a:r>
            <a:endParaRPr b="1" sz="2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Changyoon Lee, Donghoon Han, Hyoungwook Jin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with Alice Oh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taking_cs408: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620900" y="2735995"/>
            <a:ext cx="15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endParaRPr sz="20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467625" y="2735995"/>
            <a:ext cx="205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 sz="20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6560588" y="2735995"/>
            <a:ext cx="2058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Program</a:t>
            </a:r>
            <a:endParaRPr sz="20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1503250" y="2004600"/>
            <a:ext cx="283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Computational Thinking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5006100" y="2004600"/>
            <a:ext cx="2058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27BA0"/>
                </a:solidFill>
                <a:latin typeface="Calibri"/>
                <a:ea typeface="Calibri"/>
                <a:cs typeface="Calibri"/>
                <a:sym typeface="Calibri"/>
              </a:rPr>
              <a:t>Programming Skill</a:t>
            </a:r>
            <a:endParaRPr sz="1600">
              <a:solidFill>
                <a:srgbClr val="C27B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" name="Google Shape;156;p22"/>
          <p:cNvCxnSpPr>
            <a:endCxn id="157" idx="2"/>
          </p:cNvCxnSpPr>
          <p:nvPr/>
        </p:nvCxnSpPr>
        <p:spPr>
          <a:xfrm flipH="1" rot="10800000">
            <a:off x="521050" y="2574941"/>
            <a:ext cx="3820800" cy="99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2"/>
          <p:cNvSpPr/>
          <p:nvPr/>
        </p:nvSpPr>
        <p:spPr>
          <a:xfrm>
            <a:off x="1232850" y="2436191"/>
            <a:ext cx="277500" cy="2775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4341850" y="2436191"/>
            <a:ext cx="277500" cy="2775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2535075" y="2273683"/>
            <a:ext cx="5487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684550" y="228970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endParaRPr sz="24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61" name="Google Shape;161;p22"/>
          <p:cNvCxnSpPr>
            <a:endCxn id="162" idx="2"/>
          </p:cNvCxnSpPr>
          <p:nvPr/>
        </p:nvCxnSpPr>
        <p:spPr>
          <a:xfrm>
            <a:off x="4619450" y="2574791"/>
            <a:ext cx="2831400" cy="2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>
            <a:stCxn id="162" idx="6"/>
          </p:cNvCxnSpPr>
          <p:nvPr/>
        </p:nvCxnSpPr>
        <p:spPr>
          <a:xfrm>
            <a:off x="7728350" y="2599691"/>
            <a:ext cx="938400" cy="18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2"/>
          <p:cNvSpPr/>
          <p:nvPr/>
        </p:nvSpPr>
        <p:spPr>
          <a:xfrm>
            <a:off x="7450850" y="2460941"/>
            <a:ext cx="277500" cy="2775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5123100" y="3308700"/>
            <a:ext cx="182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ot enough support!!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Problem_Statement():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311700" y="1720799"/>
            <a:ext cx="85206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 beginners who lack </a:t>
            </a:r>
            <a:r>
              <a:rPr lang="en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programming skills</a:t>
            </a: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questions </a:t>
            </a:r>
            <a:r>
              <a:rPr b="1"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 </a:t>
            </a:r>
            <a:r>
              <a:rPr b="1" lang="en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contextual</a:t>
            </a:r>
            <a:r>
              <a:rPr b="1"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information</a:t>
            </a: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1027200" y="3263225"/>
            <a:ext cx="7089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Therefore, it is </a:t>
            </a:r>
            <a:r>
              <a:rPr lang="en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difficult</a:t>
            </a: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answer those questions.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pitch.</a:t>
            </a:r>
            <a:r>
              <a:rPr b="1" lang="en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append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Approach)</a:t>
            </a:r>
            <a:endParaRPr/>
          </a:p>
        </p:txBody>
      </p:sp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9" name="Google Shape;179;p24"/>
          <p:cNvGrpSpPr/>
          <p:nvPr/>
        </p:nvGrpSpPr>
        <p:grpSpPr>
          <a:xfrm>
            <a:off x="111625" y="2114549"/>
            <a:ext cx="3220650" cy="1637001"/>
            <a:chOff x="35425" y="2114549"/>
            <a:chExt cx="3220650" cy="1637001"/>
          </a:xfrm>
        </p:grpSpPr>
        <p:grpSp>
          <p:nvGrpSpPr>
            <p:cNvPr id="180" name="Google Shape;180;p24"/>
            <p:cNvGrpSpPr/>
            <p:nvPr/>
          </p:nvGrpSpPr>
          <p:grpSpPr>
            <a:xfrm>
              <a:off x="35425" y="2114549"/>
              <a:ext cx="1606500" cy="1637001"/>
              <a:chOff x="1246125" y="1467449"/>
              <a:chExt cx="1606500" cy="1637001"/>
            </a:xfrm>
          </p:grpSpPr>
          <p:sp>
            <p:nvSpPr>
              <p:cNvPr id="181" name="Google Shape;181;p24"/>
              <p:cNvSpPr/>
              <p:nvPr/>
            </p:nvSpPr>
            <p:spPr>
              <a:xfrm>
                <a:off x="1697660" y="1467449"/>
                <a:ext cx="970200" cy="914100"/>
              </a:xfrm>
              <a:prstGeom prst="rect">
                <a:avLst/>
              </a:prstGeom>
              <a:solidFill>
                <a:schemeClr val="lt1"/>
              </a:solidFill>
              <a:ln cap="flat" cmpd="sng" w="38100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24"/>
              <p:cNvSpPr/>
              <p:nvPr/>
            </p:nvSpPr>
            <p:spPr>
              <a:xfrm>
                <a:off x="1635311" y="1528416"/>
                <a:ext cx="970200" cy="914100"/>
              </a:xfrm>
              <a:prstGeom prst="rect">
                <a:avLst/>
              </a:prstGeom>
              <a:solidFill>
                <a:schemeClr val="lt1"/>
              </a:solidFill>
              <a:ln cap="flat" cmpd="sng" w="38100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24"/>
              <p:cNvSpPr/>
              <p:nvPr/>
            </p:nvSpPr>
            <p:spPr>
              <a:xfrm>
                <a:off x="1564279" y="1597720"/>
                <a:ext cx="970200" cy="914100"/>
              </a:xfrm>
              <a:prstGeom prst="rect">
                <a:avLst/>
              </a:prstGeom>
              <a:solidFill>
                <a:schemeClr val="lt1"/>
              </a:solidFill>
              <a:ln cap="flat" cmpd="sng" w="38100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24"/>
              <p:cNvSpPr/>
              <p:nvPr/>
            </p:nvSpPr>
            <p:spPr>
              <a:xfrm>
                <a:off x="1493249" y="1667066"/>
                <a:ext cx="970200" cy="990900"/>
              </a:xfrm>
              <a:prstGeom prst="rect">
                <a:avLst/>
              </a:prstGeom>
              <a:solidFill>
                <a:schemeClr val="lt1"/>
              </a:solidFill>
              <a:ln cap="flat" cmpd="sng" w="38100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24"/>
              <p:cNvSpPr/>
              <p:nvPr/>
            </p:nvSpPr>
            <p:spPr>
              <a:xfrm>
                <a:off x="1564273" y="1769161"/>
                <a:ext cx="398400" cy="100500"/>
              </a:xfrm>
              <a:prstGeom prst="rect">
                <a:avLst/>
              </a:prstGeom>
              <a:solidFill>
                <a:srgbClr val="B4A7D6"/>
              </a:solidFill>
              <a:ln cap="flat" cmpd="sng" w="2857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24"/>
              <p:cNvSpPr/>
              <p:nvPr/>
            </p:nvSpPr>
            <p:spPr>
              <a:xfrm>
                <a:off x="1690149" y="1952004"/>
                <a:ext cx="398400" cy="100500"/>
              </a:xfrm>
              <a:prstGeom prst="rect">
                <a:avLst/>
              </a:prstGeom>
              <a:solidFill>
                <a:srgbClr val="B4A7D6"/>
              </a:solidFill>
              <a:ln cap="flat" cmpd="sng" w="2857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24"/>
              <p:cNvSpPr/>
              <p:nvPr/>
            </p:nvSpPr>
            <p:spPr>
              <a:xfrm>
                <a:off x="1690143" y="2134850"/>
                <a:ext cx="558300" cy="100500"/>
              </a:xfrm>
              <a:prstGeom prst="rect">
                <a:avLst/>
              </a:prstGeom>
              <a:solidFill>
                <a:srgbClr val="B4A7D6"/>
              </a:solidFill>
              <a:ln cap="flat" cmpd="sng" w="2857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24"/>
              <p:cNvSpPr/>
              <p:nvPr/>
            </p:nvSpPr>
            <p:spPr>
              <a:xfrm>
                <a:off x="1564273" y="2317689"/>
                <a:ext cx="398400" cy="100500"/>
              </a:xfrm>
              <a:prstGeom prst="rect">
                <a:avLst/>
              </a:prstGeom>
              <a:solidFill>
                <a:srgbClr val="B4A7D6"/>
              </a:solidFill>
              <a:ln cap="flat" cmpd="sng" w="2857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24"/>
              <p:cNvSpPr/>
              <p:nvPr/>
            </p:nvSpPr>
            <p:spPr>
              <a:xfrm>
                <a:off x="1564273" y="2500532"/>
                <a:ext cx="398400" cy="100500"/>
              </a:xfrm>
              <a:prstGeom prst="rect">
                <a:avLst/>
              </a:prstGeom>
              <a:solidFill>
                <a:srgbClr val="B4A7D6"/>
              </a:solidFill>
              <a:ln cap="flat" cmpd="sng" w="2857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24"/>
              <p:cNvSpPr txBox="1"/>
              <p:nvPr/>
            </p:nvSpPr>
            <p:spPr>
              <a:xfrm>
                <a:off x="1246125" y="2799350"/>
                <a:ext cx="1606500" cy="30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Calibri"/>
                    <a:ea typeface="Calibri"/>
                    <a:cs typeface="Calibri"/>
                    <a:sym typeface="Calibri"/>
                  </a:rPr>
                  <a:t>Code revision </a:t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Calibri"/>
                    <a:ea typeface="Calibri"/>
                    <a:cs typeface="Calibri"/>
                    <a:sym typeface="Calibri"/>
                  </a:rPr>
                  <a:t>history</a:t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24"/>
            <p:cNvGrpSpPr/>
            <p:nvPr/>
          </p:nvGrpSpPr>
          <p:grpSpPr>
            <a:xfrm>
              <a:off x="1585675" y="2271125"/>
              <a:ext cx="1670400" cy="1480425"/>
              <a:chOff x="1238075" y="3525821"/>
              <a:chExt cx="1670400" cy="1480425"/>
            </a:xfrm>
          </p:grpSpPr>
          <p:sp>
            <p:nvSpPr>
              <p:cNvPr id="192" name="Google Shape;192;p24"/>
              <p:cNvSpPr/>
              <p:nvPr/>
            </p:nvSpPr>
            <p:spPr>
              <a:xfrm>
                <a:off x="1579925" y="3525821"/>
                <a:ext cx="986700" cy="1031700"/>
              </a:xfrm>
              <a:prstGeom prst="rect">
                <a:avLst/>
              </a:prstGeom>
              <a:solidFill>
                <a:schemeClr val="lt1"/>
              </a:solidFill>
              <a:ln cap="flat" cmpd="sng" w="38100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24"/>
              <p:cNvSpPr/>
              <p:nvPr/>
            </p:nvSpPr>
            <p:spPr>
              <a:xfrm>
                <a:off x="1670941" y="3620720"/>
                <a:ext cx="405000" cy="105000"/>
              </a:xfrm>
              <a:prstGeom prst="rect">
                <a:avLst/>
              </a:prstGeom>
              <a:solidFill>
                <a:srgbClr val="B4A7D6"/>
              </a:solidFill>
              <a:ln cap="flat" cmpd="sng" w="2857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24"/>
              <p:cNvSpPr/>
              <p:nvPr/>
            </p:nvSpPr>
            <p:spPr>
              <a:xfrm>
                <a:off x="1798925" y="3811111"/>
                <a:ext cx="405000" cy="105000"/>
              </a:xfrm>
              <a:prstGeom prst="rect">
                <a:avLst/>
              </a:prstGeom>
              <a:solidFill>
                <a:srgbClr val="B4A7D6"/>
              </a:solidFill>
              <a:ln cap="flat" cmpd="sng" w="2857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24"/>
              <p:cNvSpPr/>
              <p:nvPr/>
            </p:nvSpPr>
            <p:spPr>
              <a:xfrm>
                <a:off x="1798919" y="4001506"/>
                <a:ext cx="567600" cy="105000"/>
              </a:xfrm>
              <a:prstGeom prst="rect">
                <a:avLst/>
              </a:prstGeom>
              <a:solidFill>
                <a:srgbClr val="B4A7D6"/>
              </a:solidFill>
              <a:ln cap="flat" cmpd="sng" w="2857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24"/>
              <p:cNvSpPr/>
              <p:nvPr/>
            </p:nvSpPr>
            <p:spPr>
              <a:xfrm>
                <a:off x="1670941" y="4191892"/>
                <a:ext cx="405000" cy="105000"/>
              </a:xfrm>
              <a:prstGeom prst="rect">
                <a:avLst/>
              </a:prstGeom>
              <a:solidFill>
                <a:srgbClr val="B4A7D6"/>
              </a:solidFill>
              <a:ln cap="flat" cmpd="sng" w="2857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24"/>
              <p:cNvSpPr/>
              <p:nvPr/>
            </p:nvSpPr>
            <p:spPr>
              <a:xfrm>
                <a:off x="1670941" y="4382283"/>
                <a:ext cx="405000" cy="105000"/>
              </a:xfrm>
              <a:prstGeom prst="rect">
                <a:avLst/>
              </a:prstGeom>
              <a:solidFill>
                <a:srgbClr val="B4A7D6"/>
              </a:solidFill>
              <a:ln cap="flat" cmpd="sng" w="2857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24"/>
              <p:cNvSpPr txBox="1"/>
              <p:nvPr/>
            </p:nvSpPr>
            <p:spPr>
              <a:xfrm>
                <a:off x="1238075" y="4701146"/>
                <a:ext cx="1670400" cy="30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Calibri"/>
                    <a:ea typeface="Calibri"/>
                    <a:cs typeface="Calibri"/>
                    <a:sym typeface="Calibri"/>
                  </a:rPr>
                  <a:t>Code snapshot</a:t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9" name="Google Shape;199;p24"/>
          <p:cNvGrpSpPr/>
          <p:nvPr/>
        </p:nvGrpSpPr>
        <p:grpSpPr>
          <a:xfrm>
            <a:off x="3981151" y="2023650"/>
            <a:ext cx="1931774" cy="2348325"/>
            <a:chOff x="3904951" y="2023650"/>
            <a:chExt cx="1931774" cy="2348325"/>
          </a:xfrm>
        </p:grpSpPr>
        <p:sp>
          <p:nvSpPr>
            <p:cNvPr id="200" name="Google Shape;200;p24"/>
            <p:cNvSpPr/>
            <p:nvPr/>
          </p:nvSpPr>
          <p:spPr>
            <a:xfrm>
              <a:off x="4564144" y="2023650"/>
              <a:ext cx="956400" cy="10128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4649540" y="2081103"/>
              <a:ext cx="393000" cy="1113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4711600" y="2283645"/>
              <a:ext cx="393000" cy="1113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4774083" y="2522522"/>
              <a:ext cx="482400" cy="125700"/>
            </a:xfrm>
            <a:prstGeom prst="rect">
              <a:avLst/>
            </a:prstGeom>
            <a:solidFill>
              <a:srgbClr val="F9CB9C"/>
            </a:solidFill>
            <a:ln cap="flat" cmpd="sng" w="3810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4774083" y="2751122"/>
              <a:ext cx="482400" cy="125700"/>
            </a:xfrm>
            <a:prstGeom prst="rect">
              <a:avLst/>
            </a:prstGeom>
            <a:solidFill>
              <a:srgbClr val="F9CB9C"/>
            </a:solidFill>
            <a:ln cap="flat" cmpd="sng" w="3810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4102975" y="2224797"/>
              <a:ext cx="956400" cy="10128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4219127" y="2283645"/>
              <a:ext cx="393000" cy="111300"/>
            </a:xfrm>
            <a:prstGeom prst="rect">
              <a:avLst/>
            </a:prstGeom>
            <a:solidFill>
              <a:srgbClr val="C27BA0"/>
            </a:solidFill>
            <a:ln cap="flat" cmpd="sng" w="285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4329104" y="2486187"/>
              <a:ext cx="393000" cy="111300"/>
            </a:xfrm>
            <a:prstGeom prst="rect">
              <a:avLst/>
            </a:prstGeom>
            <a:solidFill>
              <a:srgbClr val="C27BA0"/>
            </a:solidFill>
            <a:ln cap="flat" cmpd="sng" w="285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4329099" y="2688734"/>
              <a:ext cx="550500" cy="111300"/>
            </a:xfrm>
            <a:prstGeom prst="rect">
              <a:avLst/>
            </a:prstGeom>
            <a:solidFill>
              <a:srgbClr val="C27BA0"/>
            </a:solidFill>
            <a:ln cap="flat" cmpd="sng" w="285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4204986" y="2891272"/>
              <a:ext cx="393000" cy="111300"/>
            </a:xfrm>
            <a:prstGeom prst="rect">
              <a:avLst/>
            </a:prstGeom>
            <a:solidFill>
              <a:srgbClr val="C27BA0"/>
            </a:solidFill>
            <a:ln cap="flat" cmpd="sng" w="285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4204986" y="3093814"/>
              <a:ext cx="393000" cy="111300"/>
            </a:xfrm>
            <a:prstGeom prst="rect">
              <a:avLst/>
            </a:prstGeom>
            <a:solidFill>
              <a:srgbClr val="C27BA0"/>
            </a:solidFill>
            <a:ln cap="flat" cmpd="sng" w="285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4417423" y="2474251"/>
              <a:ext cx="956400" cy="9141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486696" y="2587348"/>
              <a:ext cx="393000" cy="111300"/>
            </a:xfrm>
            <a:prstGeom prst="rect">
              <a:avLst/>
            </a:prstGeom>
            <a:solidFill>
              <a:srgbClr val="A4C2F4"/>
            </a:solidFill>
            <a:ln cap="flat" cmpd="sng" w="285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4610814" y="2789890"/>
              <a:ext cx="393000" cy="111300"/>
            </a:xfrm>
            <a:prstGeom prst="rect">
              <a:avLst/>
            </a:prstGeom>
            <a:solidFill>
              <a:srgbClr val="A4C2F4"/>
            </a:solidFill>
            <a:ln cap="flat" cmpd="sng" w="285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610809" y="2992436"/>
              <a:ext cx="550500" cy="111300"/>
            </a:xfrm>
            <a:prstGeom prst="rect">
              <a:avLst/>
            </a:prstGeom>
            <a:solidFill>
              <a:srgbClr val="A4C2F4"/>
            </a:solidFill>
            <a:ln cap="flat" cmpd="sng" w="285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486696" y="3194974"/>
              <a:ext cx="393000" cy="111300"/>
            </a:xfrm>
            <a:prstGeom prst="rect">
              <a:avLst/>
            </a:prstGeom>
            <a:solidFill>
              <a:srgbClr val="A4C2F4"/>
            </a:solidFill>
            <a:ln cap="flat" cmpd="sng" w="285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4"/>
            <p:cNvSpPr txBox="1"/>
            <p:nvPr/>
          </p:nvSpPr>
          <p:spPr>
            <a:xfrm>
              <a:off x="3987450" y="3397525"/>
              <a:ext cx="17094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Peer code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954525" y="4066875"/>
              <a:ext cx="18822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CS101 documents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 txBox="1"/>
            <p:nvPr/>
          </p:nvSpPr>
          <p:spPr>
            <a:xfrm>
              <a:off x="3904951" y="3732200"/>
              <a:ext cx="18822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Q&amp;A</a:t>
              </a: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board data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4"/>
          <p:cNvSpPr txBox="1"/>
          <p:nvPr/>
        </p:nvSpPr>
        <p:spPr>
          <a:xfrm>
            <a:off x="496595" y="1226050"/>
            <a:ext cx="2507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Obtain Context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3668550" y="1226038"/>
            <a:ext cx="2507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Interpret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Context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6533625" y="1226038"/>
            <a:ext cx="2507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Result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24"/>
          <p:cNvGrpSpPr/>
          <p:nvPr/>
        </p:nvGrpSpPr>
        <p:grpSpPr>
          <a:xfrm>
            <a:off x="6510369" y="1665168"/>
            <a:ext cx="2510778" cy="2140985"/>
            <a:chOff x="6434169" y="1665168"/>
            <a:chExt cx="2510778" cy="2140985"/>
          </a:xfrm>
        </p:grpSpPr>
        <p:pic>
          <p:nvPicPr>
            <p:cNvPr id="223" name="Google Shape;223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44775" y="2117470"/>
              <a:ext cx="1605499" cy="1406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24"/>
            <p:cNvSpPr txBox="1"/>
            <p:nvPr/>
          </p:nvSpPr>
          <p:spPr>
            <a:xfrm>
              <a:off x="7235547" y="3501053"/>
              <a:ext cx="17094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Desired Answer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4"/>
            <p:cNvSpPr txBox="1"/>
            <p:nvPr/>
          </p:nvSpPr>
          <p:spPr>
            <a:xfrm>
              <a:off x="6434169" y="1665168"/>
              <a:ext cx="17094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Good Question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24"/>
          <p:cNvSpPr/>
          <p:nvPr/>
        </p:nvSpPr>
        <p:spPr>
          <a:xfrm>
            <a:off x="3334125" y="2617713"/>
            <a:ext cx="460800" cy="31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4"/>
          <p:cNvSpPr/>
          <p:nvPr/>
        </p:nvSpPr>
        <p:spPr>
          <a:xfrm>
            <a:off x="6049575" y="2617700"/>
            <a:ext cx="460800" cy="31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>
            <p:ph type="title"/>
          </p:nvPr>
        </p:nvSpPr>
        <p:spPr>
          <a:xfrm>
            <a:off x="386025" y="2021250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48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4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“Any questions?”</a:t>
            </a:r>
            <a:r>
              <a:rPr lang="en" sz="48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4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3" name="Google Shape;23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949" y="2537419"/>
            <a:ext cx="2643010" cy="17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/>
          <p:nvPr>
            <p:ph idx="12" type="sldNum"/>
          </p:nvPr>
        </p:nvSpPr>
        <p:spPr>
          <a:xfrm>
            <a:off x="8392808" y="4685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26"/>
          <p:cNvSpPr txBox="1"/>
          <p:nvPr>
            <p:ph idx="1" type="body"/>
          </p:nvPr>
        </p:nvSpPr>
        <p:spPr>
          <a:xfrm>
            <a:off x="397050" y="1868064"/>
            <a:ext cx="15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4A86E8"/>
                </a:solidFill>
              </a:rPr>
              <a:t>Problem</a:t>
            </a:r>
            <a:endParaRPr sz="1600">
              <a:solidFill>
                <a:srgbClr val="4A86E8"/>
              </a:solidFill>
            </a:endParaRPr>
          </a:p>
        </p:txBody>
      </p:sp>
      <p:sp>
        <p:nvSpPr>
          <p:cNvPr id="241" name="Google Shape;241;p26"/>
          <p:cNvSpPr txBox="1"/>
          <p:nvPr>
            <p:ph idx="1" type="body"/>
          </p:nvPr>
        </p:nvSpPr>
        <p:spPr>
          <a:xfrm>
            <a:off x="3243775" y="1868064"/>
            <a:ext cx="205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4A86E8"/>
                </a:solidFill>
              </a:rPr>
              <a:t>Algorithm</a:t>
            </a:r>
            <a:endParaRPr sz="1600">
              <a:solidFill>
                <a:srgbClr val="4A86E8"/>
              </a:solidFill>
            </a:endParaRPr>
          </a:p>
        </p:txBody>
      </p:sp>
      <p:sp>
        <p:nvSpPr>
          <p:cNvPr id="242" name="Google Shape;242;p26"/>
          <p:cNvSpPr txBox="1"/>
          <p:nvPr>
            <p:ph idx="1" type="body"/>
          </p:nvPr>
        </p:nvSpPr>
        <p:spPr>
          <a:xfrm>
            <a:off x="6336738" y="1868064"/>
            <a:ext cx="2058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4A86E8"/>
                </a:solidFill>
              </a:rPr>
              <a:t>Program</a:t>
            </a:r>
            <a:endParaRPr sz="1600">
              <a:solidFill>
                <a:srgbClr val="4A86E8"/>
              </a:solidFill>
            </a:endParaRPr>
          </a:p>
        </p:txBody>
      </p:sp>
      <p:sp>
        <p:nvSpPr>
          <p:cNvPr id="243" name="Google Shape;243;p26"/>
          <p:cNvSpPr txBox="1"/>
          <p:nvPr>
            <p:ph idx="1" type="body"/>
          </p:nvPr>
        </p:nvSpPr>
        <p:spPr>
          <a:xfrm>
            <a:off x="1279400" y="1136669"/>
            <a:ext cx="283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C27BA0"/>
                </a:solidFill>
              </a:rPr>
              <a:t>Computational Thinking</a:t>
            </a:r>
            <a:endParaRPr sz="1400">
              <a:solidFill>
                <a:srgbClr val="C27BA0"/>
              </a:solidFill>
            </a:endParaRPr>
          </a:p>
        </p:txBody>
      </p:sp>
      <p:sp>
        <p:nvSpPr>
          <p:cNvPr id="244" name="Google Shape;244;p26"/>
          <p:cNvSpPr txBox="1"/>
          <p:nvPr>
            <p:ph idx="1" type="body"/>
          </p:nvPr>
        </p:nvSpPr>
        <p:spPr>
          <a:xfrm>
            <a:off x="4782250" y="1136669"/>
            <a:ext cx="2058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C27BA0"/>
                </a:solidFill>
              </a:rPr>
              <a:t>Programming Skill</a:t>
            </a:r>
            <a:endParaRPr sz="1400">
              <a:solidFill>
                <a:srgbClr val="C27BA0"/>
              </a:solidFill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238350" y="2564194"/>
            <a:ext cx="18717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Georgia"/>
                <a:ea typeface="Georgia"/>
                <a:cs typeface="Georgia"/>
                <a:sym typeface="Georgia"/>
              </a:rPr>
              <a:t>Fill a list with Fibonacci numbers less than N.</a:t>
            </a:r>
            <a:endParaRPr i="1"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 flipH="1">
            <a:off x="3078150" y="2563319"/>
            <a:ext cx="25236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fibonacci ( </a:t>
            </a:r>
            <a:r>
              <a:rPr i="1" lang="en" sz="1000">
                <a:latin typeface="Droid Serif"/>
                <a:ea typeface="Droid Serif"/>
                <a:cs typeface="Droid Serif"/>
                <a:sym typeface="Droid Serif"/>
              </a:rPr>
              <a:t>N</a:t>
            </a: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 )</a:t>
            </a:r>
            <a:endParaRPr sz="10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latin typeface="Droid Serif"/>
                <a:ea typeface="Droid Serif"/>
                <a:cs typeface="Droid Serif"/>
                <a:sym typeface="Droid Serif"/>
              </a:rPr>
              <a:t>Case1</a:t>
            </a: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: </a:t>
            </a:r>
            <a:r>
              <a:rPr i="1" lang="en" sz="1000">
                <a:latin typeface="Droid Serif"/>
                <a:ea typeface="Droid Serif"/>
                <a:cs typeface="Droid Serif"/>
                <a:sym typeface="Droid Serif"/>
              </a:rPr>
              <a:t>N</a:t>
            </a: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 is 1</a:t>
            </a:r>
            <a:endParaRPr sz="10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	output [0]</a:t>
            </a:r>
            <a:endParaRPr sz="10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latin typeface="Droid Serif"/>
                <a:ea typeface="Droid Serif"/>
                <a:cs typeface="Droid Serif"/>
                <a:sym typeface="Droid Serif"/>
              </a:rPr>
              <a:t>Case2</a:t>
            </a: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: </a:t>
            </a:r>
            <a:r>
              <a:rPr i="1" lang="en" sz="1000">
                <a:latin typeface="Droid Serif"/>
                <a:ea typeface="Droid Serif"/>
                <a:cs typeface="Droid Serif"/>
                <a:sym typeface="Droid Serif"/>
              </a:rPr>
              <a:t>N</a:t>
            </a: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 is 0</a:t>
            </a:r>
            <a:endParaRPr sz="10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	output [ ]</a:t>
            </a:r>
            <a:endParaRPr sz="10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latin typeface="Droid Serif"/>
                <a:ea typeface="Droid Serif"/>
                <a:cs typeface="Droid Serif"/>
                <a:sym typeface="Droid Serif"/>
              </a:rPr>
              <a:t>Case3</a:t>
            </a: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: other </a:t>
            </a:r>
            <a:endParaRPr sz="10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	Append the sum of the last two </a:t>
            </a:r>
            <a:endParaRPr sz="10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numbers to the list until sum &gt; N</a:t>
            </a:r>
            <a:endParaRPr sz="1000">
              <a:latin typeface="Droid Serif"/>
              <a:ea typeface="Droid Serif"/>
              <a:cs typeface="Droid Serif"/>
              <a:sym typeface="Droid Serif"/>
            </a:endParaRPr>
          </a:p>
        </p:txBody>
      </p:sp>
      <p:cxnSp>
        <p:nvCxnSpPr>
          <p:cNvPr id="247" name="Google Shape;247;p26"/>
          <p:cNvCxnSpPr/>
          <p:nvPr/>
        </p:nvCxnSpPr>
        <p:spPr>
          <a:xfrm>
            <a:off x="297300" y="1716919"/>
            <a:ext cx="8473500" cy="29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26"/>
          <p:cNvSpPr/>
          <p:nvPr/>
        </p:nvSpPr>
        <p:spPr>
          <a:xfrm>
            <a:off x="1009000" y="1568259"/>
            <a:ext cx="277500" cy="2775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6"/>
          <p:cNvSpPr/>
          <p:nvPr/>
        </p:nvSpPr>
        <p:spPr>
          <a:xfrm>
            <a:off x="4118000" y="1568259"/>
            <a:ext cx="277500" cy="2775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6"/>
          <p:cNvSpPr/>
          <p:nvPr/>
        </p:nvSpPr>
        <p:spPr>
          <a:xfrm>
            <a:off x="7227000" y="1593009"/>
            <a:ext cx="277500" cy="2775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6"/>
          <p:cNvSpPr txBox="1"/>
          <p:nvPr/>
        </p:nvSpPr>
        <p:spPr>
          <a:xfrm>
            <a:off x="2311225" y="1423550"/>
            <a:ext cx="5487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endParaRPr sz="24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5460700" y="143067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endParaRPr sz="24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/>
          <p:nvPr>
            <p:ph type="title"/>
          </p:nvPr>
        </p:nvSpPr>
        <p:spPr>
          <a:xfrm>
            <a:off x="100" y="44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type error: questions that TAs will not answer</a:t>
            </a:r>
            <a:br>
              <a:rPr lang="en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8" name="Google Shape;25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27"/>
          <p:cNvSpPr txBox="1"/>
          <p:nvPr>
            <p:ph type="title"/>
          </p:nvPr>
        </p:nvSpPr>
        <p:spPr>
          <a:xfrm>
            <a:off x="553850" y="1324525"/>
            <a:ext cx="8054400" cy="29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TYPE 1: My code is not working and I don't know why.</a:t>
            </a:r>
            <a:b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b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b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TYPE 2: My code works fine but the score is low.</a:t>
            </a:r>
            <a:b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b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b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TYPE 3: Questions that can be found in the document.</a:t>
            </a:r>
            <a:b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b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[from cs101-2018-fall Q&amp;A board]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(questions_asked)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Google Shape;265;p28"/>
          <p:cNvSpPr txBox="1"/>
          <p:nvPr>
            <p:ph idx="1" type="body"/>
          </p:nvPr>
        </p:nvSpPr>
        <p:spPr>
          <a:xfrm>
            <a:off x="540050" y="1456900"/>
            <a:ext cx="60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Miriam Libre"/>
                <a:ea typeface="Miriam Libre"/>
                <a:cs typeface="Miriam Libre"/>
                <a:sym typeface="Miriam Libre"/>
              </a:rPr>
              <a:t>What does carries_beepers() function do?</a:t>
            </a:r>
            <a:endParaRPr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266" name="Google Shape;26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28"/>
          <p:cNvSpPr txBox="1"/>
          <p:nvPr>
            <p:ph idx="1" type="body"/>
          </p:nvPr>
        </p:nvSpPr>
        <p:spPr>
          <a:xfrm>
            <a:off x="4031400" y="1904400"/>
            <a:ext cx="476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How do I check if hubo carries beepers?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8" name="Google Shape;268;p28"/>
          <p:cNvSpPr txBox="1"/>
          <p:nvPr>
            <p:ph idx="1" type="body"/>
          </p:nvPr>
        </p:nvSpPr>
        <p:spPr>
          <a:xfrm>
            <a:off x="4938725" y="3714000"/>
            <a:ext cx="3411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Why does hubo go this way?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9" name="Google Shape;269;p28"/>
          <p:cNvSpPr txBox="1"/>
          <p:nvPr>
            <p:ph idx="1" type="body"/>
          </p:nvPr>
        </p:nvSpPr>
        <p:spPr>
          <a:xfrm>
            <a:off x="1234975" y="2849925"/>
            <a:ext cx="468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Is there any difference between using ‘not’ and ‘== False’?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0" name="Google Shape;270;p28"/>
          <p:cNvSpPr txBox="1"/>
          <p:nvPr/>
        </p:nvSpPr>
        <p:spPr>
          <a:xfrm>
            <a:off x="379950" y="4198175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Forgets to put brackets at the end of function call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5597625" y="834100"/>
            <a:ext cx="31509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do I stop a while loop?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sorted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questions_asked)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8" name="Google Shape;27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29"/>
          <p:cNvSpPr txBox="1"/>
          <p:nvPr>
            <p:ph idx="1" type="body"/>
          </p:nvPr>
        </p:nvSpPr>
        <p:spPr>
          <a:xfrm>
            <a:off x="391250" y="3259072"/>
            <a:ext cx="37311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 want to </a:t>
            </a:r>
            <a:r>
              <a:rPr lang="en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split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“I wanna go home” into individual words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0" name="Google Shape;280;p29"/>
          <p:cNvSpPr txBox="1"/>
          <p:nvPr>
            <p:ph idx="1" type="body"/>
          </p:nvPr>
        </p:nvSpPr>
        <p:spPr>
          <a:xfrm>
            <a:off x="4897050" y="2407675"/>
            <a:ext cx="386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How do I check if hubo carries beepers?</a:t>
            </a:r>
            <a:endParaRPr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281" name="Google Shape;28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29"/>
          <p:cNvSpPr txBox="1"/>
          <p:nvPr>
            <p:ph idx="1" type="body"/>
          </p:nvPr>
        </p:nvSpPr>
        <p:spPr>
          <a:xfrm>
            <a:off x="533450" y="1197738"/>
            <a:ext cx="344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Computational Thinking</a:t>
            </a:r>
            <a:endParaRPr sz="2200">
              <a:solidFill>
                <a:srgbClr val="A64D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9"/>
          <p:cNvSpPr txBox="1"/>
          <p:nvPr>
            <p:ph idx="1" type="body"/>
          </p:nvPr>
        </p:nvSpPr>
        <p:spPr>
          <a:xfrm>
            <a:off x="5107350" y="1197738"/>
            <a:ext cx="344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Programing Skill</a:t>
            </a:r>
            <a:endParaRPr sz="2200">
              <a:solidFill>
                <a:srgbClr val="A64D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9"/>
          <p:cNvSpPr txBox="1"/>
          <p:nvPr>
            <p:ph idx="1" type="body"/>
          </p:nvPr>
        </p:nvSpPr>
        <p:spPr>
          <a:xfrm>
            <a:off x="504500" y="2285400"/>
            <a:ext cx="350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Why does hubo go this way?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85" name="Google Shape;285;p29"/>
          <p:cNvCxnSpPr/>
          <p:nvPr/>
        </p:nvCxnSpPr>
        <p:spPr>
          <a:xfrm>
            <a:off x="4608350" y="1323050"/>
            <a:ext cx="0" cy="32556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9"/>
          <p:cNvSpPr txBox="1"/>
          <p:nvPr>
            <p:ph idx="1" type="body"/>
          </p:nvPr>
        </p:nvSpPr>
        <p:spPr>
          <a:xfrm>
            <a:off x="5140650" y="4242925"/>
            <a:ext cx="35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Miriam Libre"/>
                <a:ea typeface="Miriam Libre"/>
                <a:cs typeface="Miriam Libre"/>
                <a:sym typeface="Miriam Libre"/>
              </a:rPr>
              <a:t>What does carries_beepers() function do?</a:t>
            </a:r>
            <a:endParaRPr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4819350" y="3364100"/>
            <a:ext cx="40227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Is there any difference between using </a:t>
            </a:r>
            <a:r>
              <a:rPr b="1" lang="en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not</a:t>
            </a:r>
            <a:r>
              <a:rPr lang="en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and ‘== False’?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8" name="Google Shape;288;p29"/>
          <p:cNvSpPr txBox="1"/>
          <p:nvPr/>
        </p:nvSpPr>
        <p:spPr>
          <a:xfrm>
            <a:off x="5343000" y="1803321"/>
            <a:ext cx="31509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How do I stop a while loop?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3892" l="0" r="-30" t="0"/>
          <a:stretch/>
        </p:blipFill>
        <p:spPr>
          <a:xfrm>
            <a:off x="2233150" y="1130650"/>
            <a:ext cx="5189073" cy="37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b="1" lang="en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rom</a:t>
            </a:r>
            <a:r>
              <a:rPr lang="en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CS101 </a:t>
            </a:r>
            <a:r>
              <a:rPr b="1" lang="en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lab_session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6557" r="15378" t="0"/>
          <a:stretch/>
        </p:blipFill>
        <p:spPr>
          <a:xfrm>
            <a:off x="2233150" y="1130650"/>
            <a:ext cx="5189075" cy="373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217200" y="445025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lang="en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: question expected at least 1 context</a:t>
            </a:r>
            <a:endParaRPr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5064225" y="2904700"/>
            <a:ext cx="476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TA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: ????????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5064225" y="2129500"/>
            <a:ext cx="38625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Student</a:t>
            </a:r>
            <a:r>
              <a:rPr lang="en" sz="18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: Why does this </a:t>
            </a:r>
            <a:r>
              <a:rPr lang="en" sz="18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 work?</a:t>
            </a:r>
            <a:endParaRPr sz="18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26" y="1478850"/>
            <a:ext cx="4226400" cy="27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217200" y="445025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lang="en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: question expected at least 1 context</a:t>
            </a:r>
            <a:endParaRPr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5064225" y="2129500"/>
            <a:ext cx="38625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Student</a:t>
            </a:r>
            <a:r>
              <a:rPr lang="en" sz="18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: Why does this not work?</a:t>
            </a:r>
            <a:endParaRPr sz="18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2289000" y="2262075"/>
            <a:ext cx="98700" cy="10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2472718" y="2611757"/>
            <a:ext cx="98700" cy="10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5064225" y="2904700"/>
            <a:ext cx="476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TA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: ????????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26" y="1478850"/>
            <a:ext cx="4226400" cy="27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type="title"/>
          </p:nvPr>
        </p:nvSpPr>
        <p:spPr>
          <a:xfrm>
            <a:off x="217200" y="445025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lang="en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: question expected at least 1 context</a:t>
            </a:r>
            <a:endParaRPr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5064225" y="2904700"/>
            <a:ext cx="476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TA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: A-ha!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5064225" y="2129500"/>
            <a:ext cx="38625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Student</a:t>
            </a:r>
            <a:r>
              <a:rPr lang="en" sz="18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: Why does this not work?</a:t>
            </a:r>
            <a:endParaRPr sz="18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2289000" y="2262075"/>
            <a:ext cx="98700" cy="10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2472718" y="2611757"/>
            <a:ext cx="98700" cy="10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1880075" y="1965825"/>
            <a:ext cx="1068300" cy="1068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949" y="2871950"/>
            <a:ext cx="2643010" cy="17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392808" y="4685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97050" y="2202595"/>
            <a:ext cx="15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endParaRPr sz="20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243775" y="2202595"/>
            <a:ext cx="205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 sz="20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6336738" y="2202595"/>
            <a:ext cx="2058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Program</a:t>
            </a:r>
            <a:endParaRPr sz="20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1279400" y="1471200"/>
            <a:ext cx="283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27BA0"/>
                </a:solidFill>
                <a:latin typeface="Calibri"/>
                <a:ea typeface="Calibri"/>
                <a:cs typeface="Calibri"/>
                <a:sym typeface="Calibri"/>
              </a:rPr>
              <a:t>Computational Thinking</a:t>
            </a:r>
            <a:endParaRPr sz="1600">
              <a:solidFill>
                <a:srgbClr val="C27B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4782250" y="1471200"/>
            <a:ext cx="2058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27BA0"/>
                </a:solidFill>
                <a:latin typeface="Calibri"/>
                <a:ea typeface="Calibri"/>
                <a:cs typeface="Calibri"/>
                <a:sym typeface="Calibri"/>
              </a:rPr>
              <a:t>Programming Skill</a:t>
            </a:r>
            <a:endParaRPr sz="1600">
              <a:solidFill>
                <a:srgbClr val="C27B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238350" y="2898725"/>
            <a:ext cx="18717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Georgia"/>
                <a:ea typeface="Georgia"/>
                <a:cs typeface="Georgia"/>
                <a:sym typeface="Georgia"/>
              </a:rPr>
              <a:t>Fill a list with Fibonacci numbers less than N.</a:t>
            </a:r>
            <a:endParaRPr i="1"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 flipH="1">
            <a:off x="3078150" y="2897850"/>
            <a:ext cx="25236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fibonacci ( </a:t>
            </a:r>
            <a:r>
              <a:rPr i="1" lang="en" sz="1000">
                <a:latin typeface="Droid Serif"/>
                <a:ea typeface="Droid Serif"/>
                <a:cs typeface="Droid Serif"/>
                <a:sym typeface="Droid Serif"/>
              </a:rPr>
              <a:t>N</a:t>
            </a: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 )</a:t>
            </a:r>
            <a:endParaRPr sz="10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latin typeface="Droid Serif"/>
                <a:ea typeface="Droid Serif"/>
                <a:cs typeface="Droid Serif"/>
                <a:sym typeface="Droid Serif"/>
              </a:rPr>
              <a:t>Case1</a:t>
            </a: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: </a:t>
            </a:r>
            <a:r>
              <a:rPr i="1" lang="en" sz="1000">
                <a:latin typeface="Droid Serif"/>
                <a:ea typeface="Droid Serif"/>
                <a:cs typeface="Droid Serif"/>
                <a:sym typeface="Droid Serif"/>
              </a:rPr>
              <a:t>N</a:t>
            </a: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 is 1</a:t>
            </a:r>
            <a:endParaRPr sz="10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	output [0]</a:t>
            </a:r>
            <a:endParaRPr sz="10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latin typeface="Droid Serif"/>
                <a:ea typeface="Droid Serif"/>
                <a:cs typeface="Droid Serif"/>
                <a:sym typeface="Droid Serif"/>
              </a:rPr>
              <a:t>Case2</a:t>
            </a: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: </a:t>
            </a:r>
            <a:r>
              <a:rPr i="1" lang="en" sz="1000">
                <a:latin typeface="Droid Serif"/>
                <a:ea typeface="Droid Serif"/>
                <a:cs typeface="Droid Serif"/>
                <a:sym typeface="Droid Serif"/>
              </a:rPr>
              <a:t>N</a:t>
            </a: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 is 0</a:t>
            </a:r>
            <a:endParaRPr sz="10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	output [ ]</a:t>
            </a:r>
            <a:endParaRPr sz="10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latin typeface="Droid Serif"/>
                <a:ea typeface="Droid Serif"/>
                <a:cs typeface="Droid Serif"/>
                <a:sym typeface="Droid Serif"/>
              </a:rPr>
              <a:t>Case3</a:t>
            </a: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: other </a:t>
            </a:r>
            <a:endParaRPr sz="10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	Append the sum of the last two </a:t>
            </a:r>
            <a:endParaRPr sz="10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numbers to the list until sum &gt; N</a:t>
            </a:r>
            <a:endParaRPr sz="10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(problem_solving_process)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0" name="Google Shape;110;p18"/>
          <p:cNvCxnSpPr/>
          <p:nvPr/>
        </p:nvCxnSpPr>
        <p:spPr>
          <a:xfrm>
            <a:off x="297300" y="2051450"/>
            <a:ext cx="8473500" cy="29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8"/>
          <p:cNvSpPr/>
          <p:nvPr/>
        </p:nvSpPr>
        <p:spPr>
          <a:xfrm>
            <a:off x="1009000" y="1902791"/>
            <a:ext cx="277500" cy="2775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4118000" y="1902791"/>
            <a:ext cx="277500" cy="2775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7227000" y="1927541"/>
            <a:ext cx="277500" cy="2775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5460700" y="177418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endParaRPr sz="24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2311225" y="1758081"/>
            <a:ext cx="5487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endParaRPr sz="24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help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Computational_Thinking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0" l="891" r="0" t="1380"/>
          <a:stretch/>
        </p:blipFill>
        <p:spPr>
          <a:xfrm>
            <a:off x="3853883" y="1241375"/>
            <a:ext cx="4751592" cy="300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04" y="1241375"/>
            <a:ext cx="2882775" cy="30038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1774950" y="4468875"/>
            <a:ext cx="588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computational thinking &amp; Easier problem identification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student_has_question: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17722" l="0" r="0" t="0"/>
          <a:stretch/>
        </p:blipFill>
        <p:spPr>
          <a:xfrm>
            <a:off x="455700" y="1137200"/>
            <a:ext cx="5217080" cy="3749826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" name="Google Shape;132;p20"/>
          <p:cNvSpPr txBox="1"/>
          <p:nvPr/>
        </p:nvSpPr>
        <p:spPr>
          <a:xfrm>
            <a:off x="576725" y="1585950"/>
            <a:ext cx="34605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" name="Google Shape;133;p20"/>
          <p:cNvSpPr txBox="1"/>
          <p:nvPr/>
        </p:nvSpPr>
        <p:spPr>
          <a:xfrm>
            <a:off x="5901375" y="1137188"/>
            <a:ext cx="3238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Search on Google: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5719650" y="2718175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Difficult to deliver context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student_has_question: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576725" y="1585950"/>
            <a:ext cx="34605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" name="Google Shape;142;p21"/>
          <p:cNvSpPr txBox="1"/>
          <p:nvPr/>
        </p:nvSpPr>
        <p:spPr>
          <a:xfrm>
            <a:off x="5901375" y="1137221"/>
            <a:ext cx="32388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Ask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on Stack Overflow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25" y="1126877"/>
            <a:ext cx="5197426" cy="368054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p21"/>
          <p:cNvSpPr txBox="1"/>
          <p:nvPr/>
        </p:nvSpPr>
        <p:spPr>
          <a:xfrm>
            <a:off x="5719650" y="2718175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Should wait for answer</a:t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